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ona Sans Semi Bold"/>
      <p:regular r:id="rId12"/>
    </p:embeddedFont>
    <p:embeddedFont>
      <p:font typeface="Mona Sans Semi Bold"/>
      <p:regular r:id="rId13"/>
    </p:embeddedFont>
    <p:embeddedFont>
      <p:font typeface="Mona Sans Semi Bold"/>
      <p:regular r:id="rId14"/>
    </p:embeddedFont>
    <p:embeddedFont>
      <p:font typeface="Mona Sans Semi Bold"/>
      <p:regular r:id="rId15"/>
    </p:embeddedFont>
    <p:embeddedFont>
      <p:font typeface="Funnel Sans"/>
      <p:regular r:id="rId16"/>
    </p:embeddedFont>
    <p:embeddedFont>
      <p:font typeface="Funnel Sans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Structured Extraction from Catering Offer Emails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Guy Yogev,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Automating the extraction of key offer details from unstructured email text using NLP techniques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941189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Challenge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6242447" y="1365052"/>
            <a:ext cx="7631906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Manual Offer Comparison Creates Bottlenecks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6242447" y="3255169"/>
            <a:ext cx="3240286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Current Reality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242447" y="3876199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Event organizers send RFPs to multiple catering suppliers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2447" y="4642842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Offers arrive as free form emails with varying formats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2447" y="5409486"/>
            <a:ext cx="3552468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Manual extraction into spreadsheets is time consuming and error-prone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42447" y="6521648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Critical details may be missed or misinterpreted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29505" y="3255169"/>
            <a:ext cx="3240286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Challenges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329505" y="3876199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Unstructured text: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Different writing styles across suppliers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29505" y="4642842"/>
            <a:ext cx="3552468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Format variability: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Prices, dates, policies appear in different places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29505" y="5755005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Missing information: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Fields may be implicit or omitted entirely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329505" y="6521648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Inconsistent units: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"around 200 per person", "+VAT", ranges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702" y="690205"/>
            <a:ext cx="7737396" cy="1256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Overview: Email-to-JSON Extraction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02" y="2247662"/>
            <a:ext cx="1004768" cy="12057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95329" y="2448520"/>
            <a:ext cx="251198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Input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95329" y="2882979"/>
            <a:ext cx="653176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Raw catering offer email (subject + body) in natural English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02" y="3453408"/>
            <a:ext cx="1004768" cy="1205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95329" y="3654266"/>
            <a:ext cx="251198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Processing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95329" y="4088725"/>
            <a:ext cx="653176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NLP model extracts structured fields using LLM or fine tuned approach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02" y="4659154"/>
            <a:ext cx="1004768" cy="14791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95329" y="4860012"/>
            <a:ext cx="251198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Output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95329" y="5294471"/>
            <a:ext cx="653176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Standardized JSON with supplier name, pricing, guests, VAT, kosher level, bar, dates, policies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6189702" y="6364248"/>
            <a:ext cx="7737396" cy="1175147"/>
          </a:xfrm>
          <a:prstGeom prst="roundRect">
            <a:avLst>
              <a:gd name="adj" fmla="val 7182"/>
            </a:avLst>
          </a:prstGeom>
          <a:solidFill>
            <a:srgbClr val="D4D6DE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561" y="6667976"/>
            <a:ext cx="251103" cy="20085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42522" y="6615232"/>
            <a:ext cx="688371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Novel Contribution: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We propose a new synthetic dataset and a systematic evaluation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491"/>
            <a:ext cx="11992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 Pipeline &amp; Synthetic Data Generation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518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206943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381250"/>
            <a:ext cx="3996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Generate Ground Truth JSON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87166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Sample realistic values: prices, guest counts, VAT status, kosher options, bar inclusion, dates, cancellation policies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8518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206943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381250"/>
            <a:ext cx="3291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Create Synthetic Emails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87166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LLM generates business style English emails from JSON templates with natural variation and noise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9430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349353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523661"/>
            <a:ext cx="3290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Train &amp; Evaluate Models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01407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Compare zero shot LLM, few shot LLM with examples, and fine tuned smaller open-source models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9430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349353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523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Validate Predictions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01407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Compare predicted JSON against ground truth, compute field wise and JSON level accuracy metrics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391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Zero Shot Baseline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93790" y="697301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Schema description only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5288161" y="6391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Few Shot Baseline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88161" y="697301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Schema + example pairs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82532" y="6391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Fine Tuned Model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9782532" y="6973014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Supervised on synthetic dataset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94240" y="660916"/>
            <a:ext cx="3810953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Metrics and KPIs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2494240" y="1365885"/>
            <a:ext cx="964191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How would you measure the results?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2494240" y="1781175"/>
            <a:ext cx="3112294" cy="2653784"/>
          </a:xfrm>
          <a:prstGeom prst="roundRect">
            <a:avLst>
              <a:gd name="adj" fmla="val 24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517100" y="1804035"/>
            <a:ext cx="3066574" cy="457319"/>
          </a:xfrm>
          <a:prstGeom prst="roundRect">
            <a:avLst>
              <a:gd name="adj" fmla="val 8002"/>
            </a:avLst>
          </a:prstGeom>
          <a:solidFill>
            <a:srgbClr val="E2E4E9"/>
          </a:solidFill>
          <a:ln/>
        </p:spPr>
      </p:sp>
      <p:sp>
        <p:nvSpPr>
          <p:cNvPr id="8" name="Text 5"/>
          <p:cNvSpPr/>
          <p:nvPr/>
        </p:nvSpPr>
        <p:spPr>
          <a:xfrm>
            <a:off x="2669500" y="2413754"/>
            <a:ext cx="190547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Extraction Quality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2669500" y="2743319"/>
            <a:ext cx="276177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Field wise performance on key numeric, boolean, and categorical fields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9500" y="3528179"/>
            <a:ext cx="2761774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"All key fields correct" accuracy per email (JSON level accuracy)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758934" y="1781175"/>
            <a:ext cx="3112413" cy="2653784"/>
          </a:xfrm>
          <a:prstGeom prst="roundRect">
            <a:avLst>
              <a:gd name="adj" fmla="val 24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781794" y="1804035"/>
            <a:ext cx="3066693" cy="457319"/>
          </a:xfrm>
          <a:prstGeom prst="roundRect">
            <a:avLst>
              <a:gd name="adj" fmla="val 8002"/>
            </a:avLst>
          </a:prstGeom>
          <a:solidFill>
            <a:srgbClr val="E2E4E9"/>
          </a:solidFill>
          <a:ln/>
        </p:spPr>
      </p:sp>
      <p:sp>
        <p:nvSpPr>
          <p:cNvPr id="13" name="Text 10"/>
          <p:cNvSpPr/>
          <p:nvPr/>
        </p:nvSpPr>
        <p:spPr>
          <a:xfrm>
            <a:off x="5934194" y="2413754"/>
            <a:ext cx="225540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Generation Quality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5934194" y="2743319"/>
            <a:ext cx="2761893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Spot check a sample of generated emails to ensure they are realistic and consistent with their JSON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9023747" y="1781175"/>
            <a:ext cx="3112294" cy="2653784"/>
          </a:xfrm>
          <a:prstGeom prst="roundRect">
            <a:avLst>
              <a:gd name="adj" fmla="val 24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046607" y="1804035"/>
            <a:ext cx="3066574" cy="457319"/>
          </a:xfrm>
          <a:prstGeom prst="roundRect">
            <a:avLst>
              <a:gd name="adj" fmla="val 8002"/>
            </a:avLst>
          </a:prstGeom>
          <a:solidFill>
            <a:srgbClr val="E2E4E9"/>
          </a:solidFill>
          <a:ln/>
        </p:spPr>
      </p:sp>
      <p:sp>
        <p:nvSpPr>
          <p:cNvPr id="17" name="Text 14"/>
          <p:cNvSpPr/>
          <p:nvPr/>
        </p:nvSpPr>
        <p:spPr>
          <a:xfrm>
            <a:off x="9199007" y="2413754"/>
            <a:ext cx="196203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Comparison Protocol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199007" y="2743319"/>
            <a:ext cx="2761774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Compare the model's predicted JSON (pred_json) with the ground truth JSON (gold_json) for each email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9199007" y="3772019"/>
            <a:ext cx="2761774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Compute metrics per field and overall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2494240" y="4682620"/>
            <a:ext cx="9641919" cy="26670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2494240" y="5033129"/>
            <a:ext cx="259068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Boolean / Categorical Fields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2494240" y="5423654"/>
            <a:ext cx="2966561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Examples: includes_vat, is_kosher, includes_bar, price_type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2494240" y="5964674"/>
            <a:ext cx="296656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Metric: Accuracy (and optionally F1)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5840373" y="5033129"/>
            <a:ext cx="190547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Numeric Fields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5840373" y="5423654"/>
            <a:ext cx="296560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Examples: price_value, min_guests, max_guests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5840373" y="5964674"/>
            <a:ext cx="296560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Metrics: Exact match accuracy; optionally MAE (mean absolute error)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9185553" y="5033129"/>
            <a:ext cx="190547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Short Text Fields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9185553" y="5423654"/>
            <a:ext cx="296560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Examples: kosher_supervision, date_available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9185553" y="5964674"/>
            <a:ext cx="296560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Metric: Exact match after simple normalization</a:t>
            </a:r>
            <a:endParaRPr lang="en-US" sz="1200" dirty="0"/>
          </a:p>
        </p:txBody>
      </p:sp>
      <p:sp>
        <p:nvSpPr>
          <p:cNvPr id="30" name="Shape 27"/>
          <p:cNvSpPr/>
          <p:nvPr/>
        </p:nvSpPr>
        <p:spPr>
          <a:xfrm>
            <a:off x="2494240" y="6677144"/>
            <a:ext cx="9641919" cy="891540"/>
          </a:xfrm>
          <a:prstGeom prst="roundRect">
            <a:avLst>
              <a:gd name="adj" fmla="val 7181"/>
            </a:avLst>
          </a:prstGeom>
          <a:solidFill>
            <a:srgbClr val="D4D6DE"/>
          </a:solidFill>
          <a:ln/>
        </p:spPr>
      </p:sp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40" y="6909554"/>
            <a:ext cx="190500" cy="152400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2989540" y="6867644"/>
            <a:ext cx="899421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 Success Metric: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"Key-fields JSON accuracy" - percentage of emails where all core fields (price, VAT, kosher, min guests, bar) are predicted correctly. Ground truth comes directly from the original JSON used to generate each synthetic email.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2026-01-20T11:21:19Z</dcterms:created>
  <dcterms:modified xsi:type="dcterms:W3CDTF">2026-01-20T11:21:19Z</dcterms:modified>
</cp:coreProperties>
</file>